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B95CB4-010A-4341-A6DC-E65E05F884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08B963-D455-4FCE-A5BF-22C673B1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0000">
              <a:schemeClr val="bg2">
                <a:shade val="58000"/>
                <a:satMod val="125000"/>
              </a:schemeClr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357298"/>
            <a:ext cx="7500990" cy="214314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Bookman Old Style" pitchFamily="18" charset="0"/>
              </a:rPr>
              <a:t>Новые </a:t>
            </a:r>
            <a:br>
              <a:rPr lang="ru-RU" sz="5400" dirty="0" smtClean="0">
                <a:latin typeface="Bookman Old Style" pitchFamily="18" charset="0"/>
              </a:rPr>
            </a:br>
            <a:r>
              <a:rPr lang="ru-RU" sz="5400" dirty="0" smtClean="0">
                <a:latin typeface="Bookman Old Style" pitchFamily="18" charset="0"/>
              </a:rPr>
              <a:t>поступления</a:t>
            </a:r>
            <a:endParaRPr lang="ru-RU" sz="5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4572032" cy="65008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600" b="1" dirty="0" smtClean="0"/>
              <a:t>Общая хирургия</a:t>
            </a:r>
            <a:endParaRPr lang="ru-RU" sz="26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Гостищев</a:t>
            </a:r>
            <a:r>
              <a:rPr lang="ru-RU" dirty="0" smtClean="0"/>
              <a:t> В.К.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ГЭОТАР-Медиа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Год: 2013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В 5-м издании учебника рассмотрены общие вопросы хирургии (асептика и антисептика, кровотечение и принципы переливания крови, основы реанимации и обезболивания, особенности обследования хирургических больных, хирургическая операция); освещены патологические процессы, лежащие в основе хирургических болезней (травмы, гнойно-воспалительные заболевания, опухоли, паразитарные хирургические заболевания, аномалии развития, требующие хирургического лечения). Каждая глава дополнена контрольными вопросами и задачами. Учебник предназначен студентам и преподавателям медицинских вузов. Он будет также полезен интернам, ординаторам, аспирантам и врачам.</a:t>
            </a:r>
          </a:p>
          <a:p>
            <a:endParaRPr lang="ru-RU" dirty="0"/>
          </a:p>
        </p:txBody>
      </p:sp>
      <p:pic>
        <p:nvPicPr>
          <p:cNvPr id="4" name="Рисунок 3" descr="Безымянный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013096"/>
            <a:ext cx="3286148" cy="470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142852"/>
            <a:ext cx="4929222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	</a:t>
            </a:r>
            <a:r>
              <a:rPr lang="ru-RU" sz="1800" b="1" dirty="0" smtClean="0"/>
              <a:t>Оториноларингология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В.Т. </a:t>
            </a:r>
            <a:r>
              <a:rPr lang="ru-RU" sz="1600" dirty="0" err="1" smtClean="0"/>
              <a:t>Пальчун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ГЭОТАР-Медиа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Год: 2013</a:t>
            </a:r>
          </a:p>
          <a:p>
            <a:pPr>
              <a:buNone/>
            </a:pPr>
            <a:r>
              <a:rPr lang="ru-RU" sz="1600" dirty="0" smtClean="0"/>
              <a:t>	</a:t>
            </a:r>
          </a:p>
          <a:p>
            <a:pPr>
              <a:buNone/>
            </a:pPr>
            <a:r>
              <a:rPr lang="ru-RU" sz="1600" dirty="0" smtClean="0"/>
              <a:t>	В основу предлагаемого вниманию читателей руководства легли результаты большой научной работы авторов, а также их богатый (30-летний) опыт врачебной и педагогической работы на базе </a:t>
            </a:r>
            <a:r>
              <a:rPr lang="ru-RU" sz="1600" dirty="0" err="1" smtClean="0"/>
              <a:t>ЛОР-клиники</a:t>
            </a:r>
            <a:r>
              <a:rPr lang="ru-RU" sz="1600" dirty="0" smtClean="0"/>
              <a:t> Российского государственного медицинского университета и Московского научно-исследовательского института уха, горла и носа МЗ РФ. Ими проведены тысячи операций на </a:t>
            </a:r>
            <a:r>
              <a:rPr lang="ru-RU" sz="1600" dirty="0" err="1" smtClean="0"/>
              <a:t>ЛОР-органах</a:t>
            </a:r>
            <a:r>
              <a:rPr lang="ru-RU" sz="1600" dirty="0" smtClean="0"/>
              <a:t>, включая и наиболее современные микрооперации на ухе, эндолимфатическом мешке, околоносовых пазухах, полостях носа и гортани и т.д., обучены оториноларингологии сотни молодых врачей (ежегодно в клинике и институте специализируются 30—40 клинических ординаторов, интернов, аспирантов).</a:t>
            </a:r>
          </a:p>
        </p:txBody>
      </p:sp>
      <p:pic>
        <p:nvPicPr>
          <p:cNvPr id="4" name="Рисунок 3" descr="Безымянный1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352658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5000660" cy="65008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300" b="1" dirty="0" smtClean="0"/>
              <a:t>Ортопедическая стоматология</a:t>
            </a:r>
            <a:endParaRPr lang="ru-RU" sz="33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500" dirty="0" smtClean="0"/>
              <a:t>Под редакцией </a:t>
            </a:r>
            <a:r>
              <a:rPr lang="ru-RU" sz="2500" dirty="0" err="1" smtClean="0"/>
              <a:t>Лебеденко</a:t>
            </a:r>
            <a:r>
              <a:rPr lang="ru-RU" sz="2500" dirty="0" smtClean="0"/>
              <a:t> И.Ю., </a:t>
            </a:r>
            <a:r>
              <a:rPr lang="ru-RU" sz="2500" dirty="0" err="1" smtClean="0"/>
              <a:t>Каливраджиян</a:t>
            </a:r>
            <a:r>
              <a:rPr lang="ru-RU" sz="2500" dirty="0" smtClean="0"/>
              <a:t> Э.С.</a:t>
            </a:r>
          </a:p>
          <a:p>
            <a:pPr>
              <a:buNone/>
            </a:pPr>
            <a:r>
              <a:rPr lang="ru-RU" sz="2500" dirty="0" smtClean="0"/>
              <a:t>	</a:t>
            </a:r>
            <a:r>
              <a:rPr lang="ru-RU" sz="2500" dirty="0" err="1" smtClean="0"/>
              <a:t>ГЭОТАР-Медиа</a:t>
            </a: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	Год: 2013 г.</a:t>
            </a:r>
          </a:p>
          <a:p>
            <a:pPr>
              <a:buNone/>
            </a:pP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	В учебнике представлен весь курс ортопедической стоматологии. Информация изложена в лаконичной форме и включает клинические и </a:t>
            </a:r>
            <a:r>
              <a:rPr lang="ru-RU" sz="2500" dirty="0" err="1" smtClean="0"/>
              <a:t>общеклинические</a:t>
            </a:r>
            <a:r>
              <a:rPr lang="ru-RU" sz="2500" dirty="0" smtClean="0"/>
              <a:t> аспекты протезирования. Сведения о методах ортопедического лечения систематизированы по нозологическому принципу с использованием международной классификации болезней МКБ-10 С. Большое внимание уделено особенностям гигиенического ухода за протезами, профилактике осложнений, правилам заполнения амбулаторной карты (написания истории болезни). Каждая глава заканчивается тестовыми заданиями, в конце учебника имеется предметный указатель. Учебник иллюстрирован рисунками, фотографиями и схемами, которые соответствуют излагаемому материалу и позволяют лучше его усвоить. Приведены информативные таблицы и схемы, содержащие алгоритмы клинических и лабораторных этапов изготовления стоматологических конструкций. Учебник соответствует основным требованиям современного федерального государственного образовательного стандарта. Предназначен студентам и преподавателям стоматологических факультетов медицинских вузов. </a:t>
            </a:r>
          </a:p>
          <a:p>
            <a:endParaRPr lang="ru-RU" dirty="0"/>
          </a:p>
        </p:txBody>
      </p:sp>
      <p:pic>
        <p:nvPicPr>
          <p:cNvPr id="4" name="Рисунок 3" descr="Безымянный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928670"/>
            <a:ext cx="339903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0" y="142852"/>
            <a:ext cx="4786346" cy="65008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300" b="1" dirty="0" smtClean="0"/>
              <a:t>Патологическая физиология</a:t>
            </a:r>
            <a:endParaRPr lang="ru-RU" sz="33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900" dirty="0" smtClean="0"/>
              <a:t>Под редакцией В.В. Новицкого, Е.Д. Гольдберг, О.И. </a:t>
            </a:r>
            <a:r>
              <a:rPr lang="ru-RU" sz="2900" dirty="0" err="1" smtClean="0"/>
              <a:t>Уразовой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	</a:t>
            </a:r>
            <a:r>
              <a:rPr lang="ru-RU" sz="2900" dirty="0" err="1" smtClean="0"/>
              <a:t>ГЭОТАР-Медиа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	Год: 2013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	Одной из важнейших задач, стоявших перед редакторами нового издания учебника, была доработка отдельных его разделов в свете новейших знаний, полученных в последние годы в области фундаментальных </a:t>
            </a:r>
            <a:r>
              <a:rPr lang="ru-RU" sz="2900" dirty="0" err="1" smtClean="0"/>
              <a:t>медикобиологических</a:t>
            </a:r>
            <a:r>
              <a:rPr lang="ru-RU" sz="2900" dirty="0" smtClean="0"/>
              <a:t> наук.</a:t>
            </a:r>
          </a:p>
          <a:p>
            <a:pPr>
              <a:buNone/>
            </a:pPr>
            <a:r>
              <a:rPr lang="ru-RU" sz="2900" dirty="0" smtClean="0"/>
              <a:t>	Для решения этих непростых задач на кафедре патофизиологии Сибирского государственного медицинского университета была организована рабочая группа по созданию нового варианта учебника, в которую вошли многоопытные педагоги - профессор Н.П. Пирогова, доценты С.Э. </a:t>
            </a:r>
            <a:r>
              <a:rPr lang="ru-RU" sz="2900" dirty="0" err="1" smtClean="0"/>
              <a:t>Бармина</a:t>
            </a:r>
            <a:r>
              <a:rPr lang="ru-RU" sz="2900" dirty="0" smtClean="0"/>
              <a:t>, Л.М. </a:t>
            </a:r>
            <a:r>
              <a:rPr lang="ru-RU" sz="2900" dirty="0" err="1" smtClean="0"/>
              <a:t>Далингер</a:t>
            </a:r>
            <a:r>
              <a:rPr lang="ru-RU" sz="2900" dirty="0" smtClean="0"/>
              <a:t>, О.Б. </a:t>
            </a:r>
            <a:r>
              <a:rPr lang="ru-RU" sz="2900" dirty="0" err="1" smtClean="0"/>
              <a:t>Запускалова</a:t>
            </a:r>
            <a:r>
              <a:rPr lang="ru-RU" sz="2900" dirty="0" smtClean="0"/>
              <a:t>, М.Ю. </a:t>
            </a:r>
            <a:r>
              <a:rPr lang="ru-RU" sz="2900" dirty="0" err="1" smtClean="0"/>
              <a:t>Хлусова</a:t>
            </a:r>
            <a:r>
              <a:rPr lang="ru-RU" sz="2900" dirty="0" smtClean="0"/>
              <a:t>, Е.Н. Чернова, ежедневно контактирующие со студентами и не на словах, а на деле понимающие, что должно и чего не должно быть в предлагаемом студентам учебном материале. Общее руководство этой группой было возложено на молодого и очень талантливого ученого, профессора О.И. Уразову, на плечи которой легла огромная нагрузка по координации работы членов рабочей группы, по написанию и редактированию большинства разделов книги.</a:t>
            </a:r>
          </a:p>
        </p:txBody>
      </p:sp>
      <p:pic>
        <p:nvPicPr>
          <p:cNvPr id="4" name="Рисунок 3" descr="Безымянный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344252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4643470" cy="60722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 smtClean="0"/>
              <a:t>	Судебная медицина</a:t>
            </a:r>
            <a:endParaRPr lang="ru-RU" sz="29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Под редакцией </a:t>
            </a:r>
            <a:r>
              <a:rPr lang="ru-RU" dirty="0" err="1" smtClean="0"/>
              <a:t>Пиголкина</a:t>
            </a:r>
            <a:r>
              <a:rPr lang="ru-RU" dirty="0" smtClean="0"/>
              <a:t> И.Ю.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ГЭОТАР-Медиа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Год: 2012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Учебник «Судебная медицина» написан профессорами ведущих российских медицинских вузов с учетом новых требований проведения экспертиз в связи с изменениями и дополнениями, внесенными в современное законодательство. Учебный материал построен на основе инновационной модульной образовательной программы, разработанной сотрудниками кафедры судебной медицины Первого МГМУ им. И.М. Сеченова в соответствии с программой дисциплины «Судебная медицина» для специальности «Лечебное дело» </a:t>
            </a:r>
            <a:r>
              <a:rPr lang="ru-RU" dirty="0" err="1" smtClean="0"/>
              <a:t>ГОСТа</a:t>
            </a:r>
            <a:r>
              <a:rPr lang="ru-RU" dirty="0" smtClean="0"/>
              <a:t> высшего профессионального образования. В учебнике представлены новейшие научные данные по патогенезу и диагностике действия повреждающих факторов на человеческий организм.</a:t>
            </a:r>
          </a:p>
          <a:p>
            <a:pPr>
              <a:buNone/>
            </a:pPr>
            <a:r>
              <a:rPr lang="ru-RU" dirty="0" smtClean="0"/>
              <a:t>	Учебник «Судебная медицина» предназначен для студентов учреждений высшего профессионального образования, обучающихся по специальностям 06101.65 «Лечебное дело», 060104.65 «Медико-профилактическое дело» и 060103.65 «Педиатрия» по дисциплине «Судебная медицина».</a:t>
            </a:r>
          </a:p>
          <a:p>
            <a:endParaRPr lang="ru-RU" dirty="0"/>
          </a:p>
        </p:txBody>
      </p:sp>
      <p:pic>
        <p:nvPicPr>
          <p:cNvPr id="4" name="Рисунок 3" descr="Безымянный1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928670"/>
            <a:ext cx="3429024" cy="473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214290"/>
            <a:ext cx="4500594" cy="65008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300" b="1" dirty="0" smtClean="0"/>
              <a:t>Топографическая анатомия и оперативная хирургия: учебник. В 2-х томах</a:t>
            </a:r>
            <a:endParaRPr lang="ru-RU" sz="3300" dirty="0" smtClean="0"/>
          </a:p>
          <a:p>
            <a:pPr>
              <a:buNone/>
            </a:pPr>
            <a:r>
              <a:rPr lang="ru-RU" dirty="0" smtClean="0"/>
              <a:t>	 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700" dirty="0" smtClean="0"/>
              <a:t>Под редакцией Кагана И.И., </a:t>
            </a:r>
            <a:r>
              <a:rPr lang="ru-RU" sz="2700" dirty="0" err="1" smtClean="0"/>
              <a:t>Кирпатовского</a:t>
            </a:r>
            <a:r>
              <a:rPr lang="ru-RU" sz="2700" dirty="0" smtClean="0"/>
              <a:t> И.Д.</a:t>
            </a:r>
          </a:p>
          <a:p>
            <a:pPr>
              <a:buNone/>
            </a:pPr>
            <a:r>
              <a:rPr lang="ru-RU" sz="2700" dirty="0" smtClean="0"/>
              <a:t>	</a:t>
            </a:r>
            <a:r>
              <a:rPr lang="ru-RU" sz="2700" dirty="0" err="1" smtClean="0"/>
              <a:t>ГЭОТАР-Медиа</a:t>
            </a:r>
            <a:endParaRPr lang="ru-RU" sz="2700" dirty="0" smtClean="0"/>
          </a:p>
          <a:p>
            <a:pPr>
              <a:buNone/>
            </a:pPr>
            <a:r>
              <a:rPr lang="ru-RU" sz="2700" dirty="0" smtClean="0"/>
              <a:t>	Год: 2012</a:t>
            </a:r>
          </a:p>
          <a:p>
            <a:pPr>
              <a:buNone/>
            </a:pPr>
            <a:r>
              <a:rPr lang="ru-RU" sz="2700" dirty="0" smtClean="0"/>
              <a:t>	</a:t>
            </a:r>
          </a:p>
          <a:p>
            <a:pPr>
              <a:buNone/>
            </a:pPr>
            <a:r>
              <a:rPr lang="ru-RU" sz="2700" dirty="0" smtClean="0"/>
              <a:t>	Учебник издается в двух томах. В первом томе представлены общая часть, содержащая теоретические основы учебной дисциплины, методические основы оперативной техники, современные направления и разделы оперативной хирургии, и специальная часть, включающая топографическую анатомию и оперативную хирургию конечностей и головы. Второй том продолжает специальную часть, включающую топографическую анатомию и оперативную хирургию шеи, груди, живота и таза. Учебник иллюстрирован цветными и черно-белыми рисунками, содержит тестовые задания для самоконтроля и список рекомендуемой литературы. Предназначен студентам лечебного, педиатрического и медико-профилактического факультетов медицинских вузов, интернам хирургических кафедр в медицинских вузах.</a:t>
            </a:r>
          </a:p>
          <a:p>
            <a:endParaRPr lang="ru-RU" dirty="0"/>
          </a:p>
        </p:txBody>
      </p:sp>
      <p:pic>
        <p:nvPicPr>
          <p:cNvPr id="4" name="Рисунок 3" descr="Безымянный1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3500462" cy="500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4786346" cy="6357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1900" b="1" dirty="0" smtClean="0"/>
              <a:t>Травматология и ортопедия</a:t>
            </a:r>
            <a:endParaRPr lang="ru-RU" sz="1900" dirty="0" smtClean="0"/>
          </a:p>
          <a:p>
            <a:pPr>
              <a:buNone/>
            </a:pPr>
            <a:r>
              <a:rPr lang="ru-RU" sz="1900" b="1" dirty="0" smtClean="0"/>
              <a:t>	 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	</a:t>
            </a:r>
            <a:r>
              <a:rPr lang="ru-RU" sz="1700" dirty="0" smtClean="0"/>
              <a:t>Под редакцией Корнилова Н.В.</a:t>
            </a:r>
          </a:p>
          <a:p>
            <a:pPr>
              <a:buNone/>
            </a:pPr>
            <a:r>
              <a:rPr lang="ru-RU" sz="1700" dirty="0" smtClean="0"/>
              <a:t>	</a:t>
            </a:r>
            <a:r>
              <a:rPr lang="ru-RU" sz="1700" dirty="0" err="1" smtClean="0"/>
              <a:t>ГЭОТАР-Медиа</a:t>
            </a:r>
            <a:r>
              <a:rPr lang="ru-RU" sz="1700" dirty="0" smtClean="0"/>
              <a:t> </a:t>
            </a:r>
          </a:p>
          <a:p>
            <a:pPr>
              <a:buNone/>
            </a:pPr>
            <a:r>
              <a:rPr lang="ru-RU" sz="1700" dirty="0" smtClean="0"/>
              <a:t>	Год: 2011</a:t>
            </a:r>
          </a:p>
          <a:p>
            <a:pPr>
              <a:buNone/>
            </a:pPr>
            <a:r>
              <a:rPr lang="ru-RU" sz="1700" dirty="0" smtClean="0"/>
              <a:t>	 </a:t>
            </a:r>
          </a:p>
          <a:p>
            <a:pPr>
              <a:buNone/>
            </a:pPr>
            <a:r>
              <a:rPr lang="ru-RU" sz="1700" dirty="0" smtClean="0"/>
              <a:t>	В учебнике изложены сведения об истории, организации травматологической и ортопедической помощи, диагностике и лечении повреждений опорно-двигательного аппарата и основных ортопедических заболеваний. Приведены универсальная классификация переломов, вопросы тестового контроля знаний учащихся с применением персонального компьютера.</a:t>
            </a:r>
          </a:p>
          <a:p>
            <a:pPr>
              <a:buNone/>
            </a:pPr>
            <a:r>
              <a:rPr lang="ru-RU" sz="1700" dirty="0" smtClean="0"/>
              <a:t>	Учебник соответствует утвержденной программе по дисциплине.</a:t>
            </a:r>
          </a:p>
          <a:p>
            <a:pPr>
              <a:buNone/>
            </a:pPr>
            <a:r>
              <a:rPr lang="ru-RU" sz="1700" dirty="0" smtClean="0"/>
              <a:t>	Предназначен студентам учреждений высшего профессионального образования по специальности "Лечебное дело" по дисциплине "Травматология и ортопедия".</a:t>
            </a:r>
          </a:p>
          <a:p>
            <a:endParaRPr lang="ru-RU" sz="1900" dirty="0"/>
          </a:p>
        </p:txBody>
      </p:sp>
      <p:pic>
        <p:nvPicPr>
          <p:cNvPr id="4" name="Рисунок 3" descr="Безымянный1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928670"/>
            <a:ext cx="3286148" cy="489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42852"/>
            <a:ext cx="4429156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100" b="1" dirty="0" smtClean="0"/>
              <a:t>Хирургические болезни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	 </a:t>
            </a:r>
          </a:p>
          <a:p>
            <a:pPr>
              <a:buNone/>
            </a:pPr>
            <a:r>
              <a:rPr lang="ru-RU" sz="2100" dirty="0" smtClean="0"/>
              <a:t>	</a:t>
            </a:r>
            <a:r>
              <a:rPr lang="ru-RU" sz="1900" dirty="0" smtClean="0"/>
              <a:t>Кириенко А.И. - Учебно-методическое пособие</a:t>
            </a:r>
          </a:p>
          <a:p>
            <a:pPr>
              <a:buNone/>
            </a:pPr>
            <a:r>
              <a:rPr lang="ru-RU" sz="1900" dirty="0" smtClean="0"/>
              <a:t>	</a:t>
            </a:r>
            <a:r>
              <a:rPr lang="ru-RU" sz="1900" dirty="0" err="1" smtClean="0"/>
              <a:t>ГЭОТАР-Медиа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	Год: 2011</a:t>
            </a:r>
          </a:p>
          <a:p>
            <a:pPr>
              <a:buNone/>
            </a:pPr>
            <a:r>
              <a:rPr lang="ru-RU" sz="1900" dirty="0" smtClean="0"/>
              <a:t>	 </a:t>
            </a:r>
          </a:p>
          <a:p>
            <a:pPr>
              <a:buNone/>
            </a:pPr>
            <a:r>
              <a:rPr lang="ru-RU" sz="1900" dirty="0" smtClean="0"/>
              <a:t>	Учебно-методическое пособие «Хирургические болезни» призвано помочь студентам в изучении курса факультетской хирургии. Для успешного овладения этой важной клинической дисциплиной, помимо учебника и дополнительных учебных материалов (руководств, монографий, анатомических и хирургических атласов), необходима своеобразная «лоция», которая бы точно указывала, что будущий врач должен знать, какими практическими навыками ему следует овладеть, где найти необходимую информацию. Именно эти сведения представлены в данном пособии.</a:t>
            </a:r>
          </a:p>
          <a:p>
            <a:endParaRPr lang="ru-RU" dirty="0"/>
          </a:p>
        </p:txBody>
      </p:sp>
      <p:pic>
        <p:nvPicPr>
          <p:cNvPr id="4" name="Рисунок 3" descr="Безымянный1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3623194" cy="504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4786346" cy="61436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300" b="1" dirty="0" smtClean="0"/>
              <a:t>Хирургическая стоматология </a:t>
            </a:r>
            <a:endParaRPr lang="ru-RU" sz="2300" dirty="0" smtClean="0"/>
          </a:p>
          <a:p>
            <a:pPr>
              <a:buNone/>
            </a:pPr>
            <a:r>
              <a:rPr lang="ru-RU" sz="2300" b="1" dirty="0" smtClean="0"/>
              <a:t>	 </a:t>
            </a: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	Под редакцией Афанасьева В.В.</a:t>
            </a:r>
          </a:p>
          <a:p>
            <a:pPr>
              <a:buNone/>
            </a:pPr>
            <a:r>
              <a:rPr lang="ru-RU" sz="2300" dirty="0" smtClean="0"/>
              <a:t>	</a:t>
            </a:r>
            <a:r>
              <a:rPr lang="ru-RU" sz="2300" dirty="0" err="1" smtClean="0"/>
              <a:t>ГЭОТАР-Медиа</a:t>
            </a: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	Год: 2011</a:t>
            </a:r>
          </a:p>
          <a:p>
            <a:pPr>
              <a:buNone/>
            </a:pPr>
            <a:r>
              <a:rPr lang="ru-RU" sz="2300" dirty="0" smtClean="0"/>
              <a:t> </a:t>
            </a:r>
          </a:p>
          <a:p>
            <a:pPr>
              <a:buNone/>
            </a:pPr>
            <a:r>
              <a:rPr lang="ru-RU" sz="2300" dirty="0" smtClean="0"/>
              <a:t>	Учебник состоит из 17 глав, посвященных основным разделам хирургической стоматологии. Приведена краткая история развития отечественной стоматологии, а также представлена новейшая информация по основной хирургической патологии в стоматологии, современным методам диагностики и лечения, процессам обезболивания в стоматологической практике и во время операций. </a:t>
            </a:r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	Учебник рекомендован студентам стоматологических факультетов медицинских вузов, врачам стоматологам-хирургам, челюстно-лицевым хирургам.</a:t>
            </a:r>
            <a:endParaRPr lang="ru-RU" sz="2300" dirty="0"/>
          </a:p>
        </p:txBody>
      </p:sp>
      <p:pic>
        <p:nvPicPr>
          <p:cNvPr id="4" name="Рисунок 3" descr="Безымянный1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642918"/>
            <a:ext cx="3500462" cy="511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01122" cy="628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600" b="1" dirty="0" smtClean="0"/>
              <a:t>Поступили также новые методические издания сотрудников ЧГМА по следующим дисциплинам:</a:t>
            </a:r>
          </a:p>
          <a:p>
            <a:pPr algn="ctr">
              <a:buNone/>
            </a:pPr>
            <a:endParaRPr lang="ru-RU" b="1" dirty="0" smtClean="0"/>
          </a:p>
          <a:p>
            <a:r>
              <a:rPr lang="ru-RU" sz="2100" dirty="0" err="1" smtClean="0"/>
              <a:t>Страмбовская</a:t>
            </a:r>
            <a:r>
              <a:rPr lang="ru-RU" sz="2100" dirty="0" smtClean="0"/>
              <a:t> Н.Н., Ульянова Е.А., </a:t>
            </a:r>
            <a:r>
              <a:rPr lang="ru-RU" sz="2100" dirty="0" err="1" smtClean="0"/>
              <a:t>Русаева</a:t>
            </a:r>
            <a:r>
              <a:rPr lang="ru-RU" sz="2100" dirty="0" smtClean="0"/>
              <a:t> Н.С. Лекции по гистологии (избранное): Учебное пособие. -Чита: РИЦ ГБОУ ВПО ЧГМА,2013.-149 с.</a:t>
            </a:r>
          </a:p>
          <a:p>
            <a:r>
              <a:rPr lang="ru-RU" sz="2100" dirty="0" err="1" smtClean="0"/>
              <a:t>Зубосохраняющие</a:t>
            </a:r>
            <a:r>
              <a:rPr lang="ru-RU" sz="2100" dirty="0" smtClean="0"/>
              <a:t> операции: Учебно-методическое пособие/ И.С. </a:t>
            </a:r>
            <a:r>
              <a:rPr lang="ru-RU" sz="2100" dirty="0" err="1" smtClean="0"/>
              <a:t>Пинелис</a:t>
            </a:r>
            <a:r>
              <a:rPr lang="ru-RU" sz="2100" dirty="0" smtClean="0"/>
              <a:t> и др. -Чита,2013.-71с.</a:t>
            </a:r>
          </a:p>
          <a:p>
            <a:r>
              <a:rPr lang="ru-RU" sz="2100" dirty="0" smtClean="0"/>
              <a:t> Избранные лекции по ревматологии и кардиологии: Учебное пособие / Под ред. В.В.Горбунова.-Чита,2012.-169 с.</a:t>
            </a:r>
          </a:p>
          <a:p>
            <a:r>
              <a:rPr lang="ru-RU" sz="2100" dirty="0" smtClean="0"/>
              <a:t>Основы правоведения: Учебное пособие/ Г.И. </a:t>
            </a:r>
            <a:r>
              <a:rPr lang="ru-RU" sz="2100" dirty="0" err="1" smtClean="0"/>
              <a:t>Авходиев</a:t>
            </a:r>
            <a:r>
              <a:rPr lang="ru-RU" sz="2100" dirty="0" smtClean="0"/>
              <a:t> и др.- Чита,2013.-151с.</a:t>
            </a:r>
          </a:p>
          <a:p>
            <a:r>
              <a:rPr lang="ru-RU" sz="2100" dirty="0" smtClean="0"/>
              <a:t>Патологическая физиология. Типовые формы нарушений внутренних органов: Учебно-методическое пособие/ Под ред. Н.Н.Цыбикова.-Чита,2013.-78 с.</a:t>
            </a:r>
          </a:p>
          <a:p>
            <a:r>
              <a:rPr lang="ru-RU" sz="2100" dirty="0" smtClean="0"/>
              <a:t>Калашникова Н.Ю. Психология и педагогика: Методические рекомендации.-Чита,2013.-75с.</a:t>
            </a:r>
          </a:p>
          <a:p>
            <a:r>
              <a:rPr lang="ru-RU" sz="2100" dirty="0" smtClean="0"/>
              <a:t>Сборник типовых ситуационных задач для подготовки к итоговой аттестации/ Под общ. ред. </a:t>
            </a:r>
            <a:r>
              <a:rPr lang="ru-RU" sz="2100" dirty="0" err="1" smtClean="0"/>
              <a:t>Гаймоленко</a:t>
            </a:r>
            <a:r>
              <a:rPr lang="ru-RU" sz="2100" dirty="0" smtClean="0"/>
              <a:t> И.Н., </a:t>
            </a:r>
            <a:r>
              <a:rPr lang="ru-RU" sz="2100" dirty="0" err="1" smtClean="0"/>
              <a:t>Гаймоленко</a:t>
            </a:r>
            <a:r>
              <a:rPr lang="ru-RU" sz="2100" dirty="0" smtClean="0"/>
              <a:t> С.Г.- Чита,2013.-189с.</a:t>
            </a:r>
          </a:p>
          <a:p>
            <a:r>
              <a:rPr lang="ru-RU" sz="2100" dirty="0" smtClean="0"/>
              <a:t>Смекалов В.П., </a:t>
            </a:r>
            <a:r>
              <a:rPr lang="ru-RU" sz="2100" dirty="0" err="1" smtClean="0"/>
              <a:t>Сепп</a:t>
            </a:r>
            <a:r>
              <a:rPr lang="ru-RU" sz="2100" dirty="0" smtClean="0"/>
              <a:t> А.В., </a:t>
            </a:r>
            <a:r>
              <a:rPr lang="ru-RU" sz="2100" dirty="0" err="1" smtClean="0"/>
              <a:t>Барковская</a:t>
            </a:r>
            <a:r>
              <a:rPr lang="ru-RU" sz="2100" dirty="0" smtClean="0"/>
              <a:t> О.Н. Методические рекомендации для самостоятельной работы по частной патологической анатомии.- Чита,2013.-137 с.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214290"/>
            <a:ext cx="5357850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1900" b="1" dirty="0" smtClean="0"/>
              <a:t>Анатомия человека. В 2 томах.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pPr>
              <a:buNone/>
            </a:pPr>
            <a:r>
              <a:rPr lang="ru-RU" sz="1900" dirty="0" smtClean="0"/>
              <a:t>	С. С. Михайлов, А. В. </a:t>
            </a:r>
            <a:r>
              <a:rPr lang="ru-RU" sz="1900" dirty="0" err="1" smtClean="0"/>
              <a:t>Чукбар</a:t>
            </a:r>
            <a:r>
              <a:rPr lang="ru-RU" sz="1900" dirty="0" smtClean="0"/>
              <a:t>, А. Г. Цыбулькин</a:t>
            </a:r>
          </a:p>
          <a:p>
            <a:pPr>
              <a:buNone/>
            </a:pPr>
            <a:r>
              <a:rPr lang="ru-RU" sz="1900" dirty="0" smtClean="0"/>
              <a:t>	</a:t>
            </a:r>
            <a:r>
              <a:rPr lang="ru-RU" sz="1900" dirty="0" err="1" smtClean="0"/>
              <a:t>ГЭОТАР-Медиа</a:t>
            </a:r>
            <a:r>
              <a:rPr lang="ru-RU" sz="1900" dirty="0" smtClean="0"/>
              <a:t> 	</a:t>
            </a:r>
          </a:p>
          <a:p>
            <a:pPr>
              <a:buNone/>
            </a:pPr>
            <a:r>
              <a:rPr lang="ru-RU" sz="1900" dirty="0" smtClean="0"/>
              <a:t>	Год: 2013</a:t>
            </a:r>
          </a:p>
          <a:p>
            <a:pPr>
              <a:buNone/>
            </a:pPr>
            <a:r>
              <a:rPr lang="ru-RU" sz="1900" dirty="0" smtClean="0"/>
              <a:t>	</a:t>
            </a:r>
          </a:p>
          <a:p>
            <a:pPr>
              <a:buNone/>
            </a:pPr>
            <a:r>
              <a:rPr lang="ru-RU" sz="1900" dirty="0" smtClean="0"/>
              <a:t>	Учебник состоит из двух томов. В первом томе подробно представлены сведения об анатомии туловища, конечностей и головного мозга. Второй том содержит сведения об анатомии головы и шеи. Содержание учебника полностью соответствует учебному плану на стоматологическом факультете. Издание иллюстрировано большим количеством цветных рисунков и фотографиями препаратов, отражающих анатомические данные. Все термины приведены в соответствии с Международной анатомической терминологией. Учебник предназначен студентам стоматологических факультетов медицинских вузов.</a:t>
            </a:r>
          </a:p>
          <a:p>
            <a:endParaRPr lang="ru-RU" dirty="0"/>
          </a:p>
        </p:txBody>
      </p:sp>
      <p:pic>
        <p:nvPicPr>
          <p:cNvPr id="6" name="Рисунок 5" descr="Безымянный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3143272" cy="475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4786346" cy="67151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900" b="1" dirty="0" smtClean="0"/>
              <a:t>Анатомия человека. В 3 томах. </a:t>
            </a:r>
            <a:endParaRPr lang="ru-RU" sz="29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М. Р. </a:t>
            </a:r>
            <a:r>
              <a:rPr lang="ru-RU" dirty="0" err="1" smtClean="0"/>
              <a:t>Сапин</a:t>
            </a:r>
            <a:r>
              <a:rPr lang="ru-RU" dirty="0" smtClean="0"/>
              <a:t>, Г. Л. </a:t>
            </a:r>
            <a:r>
              <a:rPr lang="ru-RU" dirty="0" err="1" smtClean="0"/>
              <a:t>Билич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ГЭОТАР-Медиа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Год: 2012	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Учебник состоит из трех томов. Во втором томе представлены материалы по функциональной анатомии пищеварительной и дыхательной систем, мочеполового аппарата, органов иммунной и лимфатической систем, органов внутренней секреции и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системы. Подробно описаны функциональная анатомия, топография, микроскопическое строение органов, их возрастные особенности, варианты и аномалии развития. Некоторые материалы приведены в виде информативных таблиц. Названия органов и их частей приведены по-русски и по-латыни.</a:t>
            </a:r>
          </a:p>
          <a:p>
            <a:pPr>
              <a:buNone/>
            </a:pPr>
            <a:r>
              <a:rPr lang="ru-RU" dirty="0" smtClean="0"/>
              <a:t> 	Учебник предназначен студентам высших медицинских учебных заведений. Книга будет полезна студентам, изучающим анатомию человека, а также преподавателям вузов, аспирантам, научным работникам, учителям биологии школ, лицеев, гимназий и колледжей.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ымянный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857232"/>
            <a:ext cx="338266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0"/>
            <a:ext cx="5000660" cy="64293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900" b="1" dirty="0" smtClean="0"/>
              <a:t>Биоэтика</a:t>
            </a:r>
            <a:endParaRPr lang="ru-RU" sz="29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Хрусталев Ю.М.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ГЭОТАР-Медиа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Год: 2013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В учебнике представлено модульное изложение этики, биоэтики и биомедицинской этики. Его цель - философская интерпретация новых этических проблем в современном здравоохранении как особый род теории и практики лечения и профилактики заболеваний, с которыми сталкиваются врачи, фармацевты, медицинские сестры и другие работники в процессе профессиональной деятельности.</a:t>
            </a:r>
          </a:p>
          <a:p>
            <a:pPr>
              <a:buNone/>
            </a:pPr>
            <a:r>
              <a:rPr lang="ru-RU" dirty="0" smtClean="0"/>
              <a:t>	В учебнике биоэтика представлена как новое нравственное мышление и мировоззрение специалистов, которое должно стать сутью и смыслом их творческой деятельности. Историко-этический материал органично сочетается с современным философским осмыслением моральных проблем, возникающих в сфере охраны жизни и сбережения здоровья людей, а также в интеллектуально-нравственном развитии специалиста-медика. Ключевые проблемы биоэтики изложены в соответствии с принятыми в большинстве медицинских вузов страны программами и рабочими планами занятий по курсу биоэтики. </a:t>
            </a:r>
          </a:p>
          <a:p>
            <a:pPr>
              <a:buNone/>
            </a:pPr>
            <a:r>
              <a:rPr lang="ru-RU" dirty="0" smtClean="0"/>
              <a:t>	Инновационное содержание учебника делает его полезным для студентов гуманитарных вузов и колледжей, а также для тех, кто интересуется проблемами эволюции этики.</a:t>
            </a:r>
          </a:p>
        </p:txBody>
      </p:sp>
      <p:pic>
        <p:nvPicPr>
          <p:cNvPr id="4" name="Рисунок 3" descr="Безымянный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3386215" cy="47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5143536" cy="65008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300" b="1" dirty="0" smtClean="0"/>
              <a:t>Гистология</a:t>
            </a:r>
            <a:endParaRPr lang="ru-RU" sz="33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500" dirty="0" smtClean="0"/>
              <a:t>Быков В.Л.</a:t>
            </a:r>
          </a:p>
          <a:p>
            <a:pPr>
              <a:buNone/>
            </a:pPr>
            <a:r>
              <a:rPr lang="ru-RU" sz="2500" dirty="0" smtClean="0"/>
              <a:t>	</a:t>
            </a:r>
            <a:r>
              <a:rPr lang="ru-RU" sz="2500" dirty="0" err="1" smtClean="0"/>
              <a:t>Сотис</a:t>
            </a: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	Год выпуска: 2012</a:t>
            </a:r>
          </a:p>
          <a:p>
            <a:pPr>
              <a:buNone/>
            </a:pP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	Общая гистология изучает основные, фундаментальные свойства важнейших групп тканей, являясь, по сути, биологией тканей.</a:t>
            </a:r>
          </a:p>
          <a:p>
            <a:pPr>
              <a:buNone/>
            </a:pPr>
            <a:r>
              <a:rPr lang="ru-RU" sz="2500" dirty="0" smtClean="0"/>
              <a:t>	Частная гистология человека изучает особенности структурно-функциональной организации и взаимодействия тканей в составе конкретных органов, тесно смыкаясь с микроскопической анатомией, предметом которой является исследование микроскопического строения органов. Таким образом, главным объектом изучения общей и частной гистологии человека служат его ткани.</a:t>
            </a:r>
          </a:p>
          <a:p>
            <a:pPr>
              <a:buNone/>
            </a:pPr>
            <a:r>
              <a:rPr lang="ru-RU" sz="2500" dirty="0" smtClean="0"/>
              <a:t>	Вместе с тем, следует отметить, что выделение в предмете разделов общей и частной гистологии, хотя и удобно для его изучения, все же весьма условно: в разделе общей гистологии традиционно изучаются объекты, обладающие органной структурой - сухожилия, связки, хрящи, кости, суставы, скелетные мышцы. Более того, анализ общих вопросов организации тканей базируется на обобщении сведений о частных тканевых системах и иллюстрируется примерами деятельности клеток и тканей конкретных органов.</a:t>
            </a:r>
          </a:p>
          <a:p>
            <a:pPr>
              <a:buNone/>
            </a:pPr>
            <a:r>
              <a:rPr lang="ru-RU" sz="2500" dirty="0" smtClean="0"/>
              <a:t>	Курс гистологии в медицинском ВУЗе в качестве основных разделов, помимо собственно гистологии, включает в себя учение о клетке - цитологию, а также учение о </a:t>
            </a:r>
            <a:r>
              <a:rPr lang="ru-RU" sz="2500" dirty="0" err="1" smtClean="0"/>
              <a:t>пренатальном</a:t>
            </a:r>
            <a:r>
              <a:rPr lang="ru-RU" sz="2500" dirty="0" smtClean="0"/>
              <a:t> развитии организма - эмбриологию.</a:t>
            </a:r>
          </a:p>
          <a:p>
            <a:endParaRPr lang="ru-RU" dirty="0"/>
          </a:p>
        </p:txBody>
      </p:sp>
      <p:pic>
        <p:nvPicPr>
          <p:cNvPr id="4" name="Рисунок 3" descr="Безымянный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857232"/>
            <a:ext cx="2952763" cy="462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714356"/>
            <a:ext cx="4572032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1800" b="1" dirty="0" smtClean="0"/>
              <a:t>Английский язык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	И. Ю. </a:t>
            </a:r>
            <a:r>
              <a:rPr lang="ru-RU" sz="1600" dirty="0" err="1" smtClean="0"/>
              <a:t>Марковина</a:t>
            </a:r>
            <a:r>
              <a:rPr lang="ru-RU" sz="1600" dirty="0" smtClean="0"/>
              <a:t>, З. К. Максимова, М. Б. Вайнштейн</a:t>
            </a:r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ГЭОТАР-Медиа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Год: 2013</a:t>
            </a:r>
          </a:p>
          <a:p>
            <a:pPr>
              <a:buNone/>
            </a:pPr>
            <a:r>
              <a:rPr lang="ru-RU" sz="1600" dirty="0" smtClean="0"/>
              <a:t>	</a:t>
            </a:r>
          </a:p>
          <a:p>
            <a:pPr>
              <a:buNone/>
            </a:pPr>
            <a:r>
              <a:rPr lang="ru-RU" sz="1600" dirty="0" smtClean="0"/>
              <a:t>	Впервые учебник рекомендуется в качестве базового для студентов как медицинских, так и фармацевтических вузов и факультетов. Это обусловлено очевидной для современного специалиста в области фармации необходимостью владеть общемедицинской лексикой. В соответствии с направлением обучения дополнительно предлагается курс специальной грамматики. </a:t>
            </a:r>
          </a:p>
          <a:p>
            <a:endParaRPr lang="ru-RU" dirty="0"/>
          </a:p>
        </p:txBody>
      </p:sp>
      <p:pic>
        <p:nvPicPr>
          <p:cNvPr id="4" name="Рисунок 3" descr="Безымянный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349252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142852"/>
            <a:ext cx="5072098" cy="65722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900" b="1" dirty="0" smtClean="0"/>
              <a:t>Английский язык</a:t>
            </a:r>
            <a:endParaRPr lang="ru-RU" sz="29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Маслова А.М., Вайнштейн З.И., Плебейская Л.С.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ГЭОТАР-Медиа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Год: 2013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Учебник содержит семь тематических циклов, охватывающих программу 1-2 курсов медицинских вузов. Он является основой учебного комплекса, в который входят также "Лабораторные работы по английскому языку для медицинских вузов" и "Лексический минимум по английскому языку для медицинских вузов".</a:t>
            </a:r>
          </a:p>
          <a:p>
            <a:pPr>
              <a:buNone/>
            </a:pPr>
            <a:r>
              <a:rPr lang="ru-RU" dirty="0" smtClean="0"/>
              <a:t>	 </a:t>
            </a:r>
          </a:p>
          <a:p>
            <a:pPr>
              <a:buNone/>
            </a:pPr>
            <a:r>
              <a:rPr lang="ru-RU" dirty="0" smtClean="0"/>
              <a:t>	В конце учебника приведены ключи к упражнениям, дающие студентам возможность контролировать самостоятельную работу над материалом, справочник по правилам чтения и словообразования, грамматический справочник и англо-русский словарь. В настоящее издание внесены исправления и уточнения редакторского характера. Вся транскрипция исправлена с учетом современного написания.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Книга может быть с успехом использована не только студентами-медиками, но и всеми, кто самостоятельно изучает английский язык для работы с иностранной литературой по медицине.</a:t>
            </a:r>
          </a:p>
        </p:txBody>
      </p:sp>
      <p:pic>
        <p:nvPicPr>
          <p:cNvPr id="4" name="Рисунок 3" descr="Безымянный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356873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4572032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900" b="1" dirty="0" smtClean="0"/>
              <a:t>Общественное здоровье и здравоохранение. Учебник в 2-х томах.</a:t>
            </a:r>
            <a:endParaRPr lang="ru-RU" sz="29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Под редакцией В.З. Кучеренко.</a:t>
            </a:r>
          </a:p>
          <a:p>
            <a:pPr>
              <a:buNone/>
            </a:pPr>
            <a:r>
              <a:rPr lang="ru-RU" dirty="0" smtClean="0"/>
              <a:t> 	</a:t>
            </a:r>
            <a:r>
              <a:rPr lang="ru-RU" dirty="0" err="1" smtClean="0"/>
              <a:t>ГЭОТАР-Медиа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Год: 2013</a:t>
            </a:r>
          </a:p>
          <a:p>
            <a:pPr>
              <a:buNone/>
            </a:pPr>
            <a:r>
              <a:rPr lang="ru-RU" dirty="0" smtClean="0"/>
              <a:t>	В учебнике изложены основные темы дисциплины "Общественное здоровье и здравоохранение, экономика здравоохранения", включающие методы статистического анализа. На уровне современных теоретических представлений и реального опыта представлены организация медицинской помощи, тенденции и проблемы медицинской демографии, здоровье населения и методы его изучающие, организация охраны здоровья населения и современные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технологии, деятельность санитарно эпидемиологической, </a:t>
            </a:r>
            <a:r>
              <a:rPr lang="ru-RU" dirty="0" err="1" smtClean="0"/>
              <a:t>лицензионно-аккредитационной</a:t>
            </a:r>
            <a:r>
              <a:rPr lang="ru-RU" dirty="0" smtClean="0"/>
              <a:t> и других служб.</a:t>
            </a:r>
          </a:p>
          <a:p>
            <a:pPr>
              <a:buNone/>
            </a:pPr>
            <a:r>
              <a:rPr lang="ru-RU" dirty="0" smtClean="0"/>
              <a:t>	Освещены проблемы реформирования отечественного и зарубежного здравоохранения, управления экономическими процессами, планирования и маркетинга, кадровой политики в отечественном здравоохранении, рисков и безопасности пациентов в медицинской практике.</a:t>
            </a:r>
          </a:p>
        </p:txBody>
      </p:sp>
      <p:pic>
        <p:nvPicPr>
          <p:cNvPr id="4" name="Рисунок 3" descr="Безымянный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857232"/>
            <a:ext cx="3498171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142852"/>
            <a:ext cx="4286280" cy="64294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800" b="1" dirty="0" smtClean="0"/>
              <a:t>Общая химия </a:t>
            </a:r>
            <a:endParaRPr lang="ru-RU" sz="3800" dirty="0" smtClean="0"/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	А. В. </a:t>
            </a:r>
            <a:r>
              <a:rPr lang="ru-RU" sz="2900" dirty="0" err="1" smtClean="0"/>
              <a:t>Жолнин</a:t>
            </a:r>
            <a:r>
              <a:rPr lang="ru-RU" sz="2900" dirty="0" smtClean="0"/>
              <a:t>. Под редакцией В.А. Попкова</a:t>
            </a:r>
          </a:p>
          <a:p>
            <a:pPr>
              <a:buNone/>
            </a:pPr>
            <a:r>
              <a:rPr lang="ru-RU" sz="2900" dirty="0" smtClean="0"/>
              <a:t>	</a:t>
            </a:r>
            <a:r>
              <a:rPr lang="ru-RU" sz="2900" dirty="0" err="1" smtClean="0"/>
              <a:t>ГЭОТАР-Медиа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	Год: 2012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	В учебнике изложены избранные главы бионеорганической, физической и коллоидной химии, биогеохимии, экологии, имеющих существенное значение для формирования </a:t>
            </a:r>
            <a:r>
              <a:rPr lang="ru-RU" sz="2900" dirty="0" err="1" smtClean="0"/>
              <a:t>естественно-научного</a:t>
            </a:r>
            <a:r>
              <a:rPr lang="ru-RU" sz="2900" dirty="0" smtClean="0"/>
              <a:t> стиля мышления специалистов медицинского профиля. Каждый раздел учебника содержит информационные блоки, необходимые для раскрытия физико-химической сущности и механизмов процессов, происходящих в организме на молекулярном и клеточном уровнях. Рассматривается концепция макро- и микроэлементного, а также окислительного гомеостаза, излагаются современные представления о токсичности элементов и механизмах биологической защиты внутренней среды организма. Содержание учебника соответствует примерной программе по курсу "Общая химия" и государственному образовательному стандарту высшего профессионального образования. Учебник предназначен студентам медицинских вузов всех специальностей. Также может быть использован студентами высших учебных заведений, обучающихся по биологическим, ветеринарным специальностям.</a:t>
            </a:r>
          </a:p>
          <a:p>
            <a:endParaRPr lang="ru-RU" dirty="0"/>
          </a:p>
        </p:txBody>
      </p:sp>
      <p:pic>
        <p:nvPicPr>
          <p:cNvPr id="4" name="Рисунок 3" descr="Безымянный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335682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1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Новые  поступления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chgma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поступления</dc:title>
  <dc:creator>balabina2</dc:creator>
  <cp:lastModifiedBy>kotovat</cp:lastModifiedBy>
  <cp:revision>22</cp:revision>
  <dcterms:created xsi:type="dcterms:W3CDTF">2013-11-18T04:40:10Z</dcterms:created>
  <dcterms:modified xsi:type="dcterms:W3CDTF">2013-12-04T03:58:38Z</dcterms:modified>
</cp:coreProperties>
</file>